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ondrina Solid" charset="1" panose="00000500000000000000"/>
      <p:regular r:id="rId18"/>
    </p:embeddedFont>
    <p:embeddedFont>
      <p:font typeface="Neue Machina Ultra-Bold" charset="1" panose="000009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Medium" charset="1" panose="00000600000000000000"/>
      <p:regular r:id="rId22"/>
    </p:embeddedFont>
    <p:embeddedFont>
      <p:font typeface="Bobby Jones 1" charset="1" panose="00000000000000000000"/>
      <p:regular r:id="rId23"/>
    </p:embeddedFont>
    <p:embeddedFont>
      <p:font typeface="Sniglet" charset="1" panose="04070505030100020000"/>
      <p:regular r:id="rId24"/>
    </p:embeddedFont>
    <p:embeddedFont>
      <p:font typeface="29LT Bukra Bold" charset="1" panose="020B0804040000000004"/>
      <p:regular r:id="rId25"/>
    </p:embeddedFont>
    <p:embeddedFont>
      <p:font typeface="Kollektif" charset="1" panose="020B0604020101010102"/>
      <p:regular r:id="rId26"/>
    </p:embeddedFont>
    <p:embeddedFont>
      <p:font typeface="Poppins" charset="1" panose="00000500000000000000"/>
      <p:regular r:id="rId27"/>
    </p:embeddedFont>
    <p:embeddedFont>
      <p:font typeface="Bobby Jones 2" charset="1" panose="00000000000000000000"/>
      <p:regular r:id="rId28"/>
    </p:embeddedFont>
    <p:embeddedFont>
      <p:font typeface="Poppins Bold" charset="1" panose="00000800000000000000"/>
      <p:regular r:id="rId29"/>
    </p:embeddedFont>
    <p:embeddedFont>
      <p:font typeface="Wide" charset="1" panose="00000000000000000000"/>
      <p:regular r:id="rId30"/>
    </p:embeddedFont>
    <p:embeddedFont>
      <p:font typeface="Astron" charset="1" panose="00000000000000000000"/>
      <p:regular r:id="rId31"/>
    </p:embeddedFont>
    <p:embeddedFont>
      <p:font typeface="Playpen Sans" charset="1" panose="00000000000000000000"/>
      <p:regular r:id="rId32"/>
    </p:embeddedFont>
    <p:embeddedFont>
      <p:font typeface="Bebas Neue Cyrillic" charset="1" panose="02000506000000020004"/>
      <p:regular r:id="rId33"/>
    </p:embeddedFont>
    <p:embeddedFont>
      <p:font typeface="Open Sans Bold" charset="1" panose="00000000000000000000"/>
      <p:regular r:id="rId34"/>
    </p:embeddedFont>
    <p:embeddedFont>
      <p:font typeface="Open Sans" charset="1" panose="00000000000000000000"/>
      <p:regular r:id="rId35"/>
    </p:embeddedFont>
    <p:embeddedFont>
      <p:font typeface="Helvetica World Bold" charset="1" panose="020B0800040000020004"/>
      <p:regular r:id="rId36"/>
    </p:embeddedFont>
    <p:embeddedFont>
      <p:font typeface="Canva Sans Bold" charset="1" panose="020B0803030501040103"/>
      <p:regular r:id="rId37"/>
    </p:embeddedFont>
    <p:embeddedFont>
      <p:font typeface="Canva Sans" charset="1" panose="020B0503030501040103"/>
      <p:regular r:id="rId38"/>
    </p:embeddedFont>
    <p:embeddedFont>
      <p:font typeface="Mokoto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sv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79.png" Type="http://schemas.openxmlformats.org/officeDocument/2006/relationships/image"/><Relationship Id="rId8" Target="../media/image9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11" Target="../media/image108.png" Type="http://schemas.openxmlformats.org/officeDocument/2006/relationships/image"/><Relationship Id="rId12" Target="../media/image109.png" Type="http://schemas.openxmlformats.org/officeDocument/2006/relationships/image"/><Relationship Id="rId2" Target="../media/image99.png" Type="http://schemas.openxmlformats.org/officeDocument/2006/relationships/image"/><Relationship Id="rId3" Target="../media/image100.png" Type="http://schemas.openxmlformats.org/officeDocument/2006/relationships/image"/><Relationship Id="rId4" Target="../media/image101.png" Type="http://schemas.openxmlformats.org/officeDocument/2006/relationships/image"/><Relationship Id="rId5" Target="../media/image102.png" Type="http://schemas.openxmlformats.org/officeDocument/2006/relationships/image"/><Relationship Id="rId6" Target="../media/image103.png" Type="http://schemas.openxmlformats.org/officeDocument/2006/relationships/image"/><Relationship Id="rId7" Target="../media/image104.png" Type="http://schemas.openxmlformats.org/officeDocument/2006/relationships/image"/><Relationship Id="rId8" Target="../media/image105.png" Type="http://schemas.openxmlformats.org/officeDocument/2006/relationships/image"/><Relationship Id="rId9" Target="../media/image10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79.png" Type="http://schemas.openxmlformats.org/officeDocument/2006/relationships/image"/><Relationship Id="rId5" Target="../media/image110.png" Type="http://schemas.openxmlformats.org/officeDocument/2006/relationships/image"/><Relationship Id="rId6" Target="../media/image111.png" Type="http://schemas.openxmlformats.org/officeDocument/2006/relationships/image"/><Relationship Id="rId7" Target="../media/image112.svg" Type="http://schemas.openxmlformats.org/officeDocument/2006/relationships/image"/><Relationship Id="rId8" Target="../media/image113.png" Type="http://schemas.openxmlformats.org/officeDocument/2006/relationships/image"/><Relationship Id="rId9" Target="../media/image60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16" Target="../media/image40.png" Type="http://schemas.openxmlformats.org/officeDocument/2006/relationships/image"/><Relationship Id="rId17" Target="../media/image41.svg" Type="http://schemas.openxmlformats.org/officeDocument/2006/relationships/image"/><Relationship Id="rId18" Target="../media/image42.png" Type="http://schemas.openxmlformats.org/officeDocument/2006/relationships/image"/><Relationship Id="rId19" Target="../media/image43.svg" Type="http://schemas.openxmlformats.org/officeDocument/2006/relationships/image"/><Relationship Id="rId2" Target="../media/image26.png" Type="http://schemas.openxmlformats.org/officeDocument/2006/relationships/image"/><Relationship Id="rId20" Target="../media/image44.png" Type="http://schemas.openxmlformats.org/officeDocument/2006/relationships/image"/><Relationship Id="rId21" Target="../media/image45.svg" Type="http://schemas.openxmlformats.org/officeDocument/2006/relationships/image"/><Relationship Id="rId22" Target="../media/image46.png" Type="http://schemas.openxmlformats.org/officeDocument/2006/relationships/image"/><Relationship Id="rId23" Target="../media/image47.svg" Type="http://schemas.openxmlformats.org/officeDocument/2006/relationships/image"/><Relationship Id="rId24" Target="../media/image48.png" Type="http://schemas.openxmlformats.org/officeDocument/2006/relationships/image"/><Relationship Id="rId25" Target="../media/image49.svg" Type="http://schemas.openxmlformats.org/officeDocument/2006/relationships/image"/><Relationship Id="rId26" Target="../media/image50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gif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jpe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svg" Type="http://schemas.openxmlformats.org/officeDocument/2006/relationships/image"/><Relationship Id="rId12" Target="../media/image73.gif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Relationship Id="rId5" Target="../media/image6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60.gif" Type="http://schemas.openxmlformats.org/officeDocument/2006/relationships/image"/><Relationship Id="rId2" Target="../media/image80.jpeg" Type="http://schemas.openxmlformats.org/officeDocument/2006/relationships/image"/><Relationship Id="rId3" Target="../media/image81.jpe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Relationship Id="rId6" Target="../media/image84.jpeg" Type="http://schemas.openxmlformats.org/officeDocument/2006/relationships/image"/><Relationship Id="rId7" Target="../media/image85.jpeg" Type="http://schemas.openxmlformats.org/officeDocument/2006/relationships/image"/><Relationship Id="rId8" Target="../media/image86.jpeg" Type="http://schemas.openxmlformats.org/officeDocument/2006/relationships/image"/><Relationship Id="rId9" Target="../media/image87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7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89.png" Type="http://schemas.openxmlformats.org/officeDocument/2006/relationships/image"/><Relationship Id="rId3" Target="../media/image90.svg" Type="http://schemas.openxmlformats.org/officeDocument/2006/relationships/image"/><Relationship Id="rId4" Target="../media/image91.png" Type="http://schemas.openxmlformats.org/officeDocument/2006/relationships/image"/><Relationship Id="rId5" Target="../media/image92.svg" Type="http://schemas.openxmlformats.org/officeDocument/2006/relationships/image"/><Relationship Id="rId6" Target="../media/image79.pn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7541">
            <a:off x="-1926179" y="1123927"/>
            <a:ext cx="9597403" cy="9510154"/>
          </a:xfrm>
          <a:custGeom>
            <a:avLst/>
            <a:gdLst/>
            <a:ahLst/>
            <a:cxnLst/>
            <a:rect r="r" b="b" t="t" l="l"/>
            <a:pathLst>
              <a:path h="9510154" w="9597403">
                <a:moveTo>
                  <a:pt x="0" y="0"/>
                </a:moveTo>
                <a:lnTo>
                  <a:pt x="9597404" y="0"/>
                </a:lnTo>
                <a:lnTo>
                  <a:pt x="9597404" y="9510154"/>
                </a:lnTo>
                <a:lnTo>
                  <a:pt x="0" y="9510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00535">
            <a:off x="-442221" y="1571388"/>
            <a:ext cx="7526020" cy="7526020"/>
          </a:xfrm>
          <a:custGeom>
            <a:avLst/>
            <a:gdLst/>
            <a:ahLst/>
            <a:cxnLst/>
            <a:rect r="r" b="b" t="t" l="l"/>
            <a:pathLst>
              <a:path h="7526020" w="7526020">
                <a:moveTo>
                  <a:pt x="0" y="0"/>
                </a:moveTo>
                <a:lnTo>
                  <a:pt x="7526020" y="0"/>
                </a:lnTo>
                <a:lnTo>
                  <a:pt x="7526020" y="7526020"/>
                </a:lnTo>
                <a:lnTo>
                  <a:pt x="0" y="7526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6481" y="7780690"/>
            <a:ext cx="8420717" cy="3506080"/>
          </a:xfrm>
          <a:custGeom>
            <a:avLst/>
            <a:gdLst/>
            <a:ahLst/>
            <a:cxnLst/>
            <a:rect r="r" b="b" t="t" l="l"/>
            <a:pathLst>
              <a:path h="3506080" w="8420717">
                <a:moveTo>
                  <a:pt x="0" y="0"/>
                </a:moveTo>
                <a:lnTo>
                  <a:pt x="8420718" y="0"/>
                </a:lnTo>
                <a:lnTo>
                  <a:pt x="8420718" y="3506081"/>
                </a:lnTo>
                <a:lnTo>
                  <a:pt x="0" y="3506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84851" y="2329031"/>
            <a:ext cx="5565393" cy="7435667"/>
          </a:xfrm>
          <a:custGeom>
            <a:avLst/>
            <a:gdLst/>
            <a:ahLst/>
            <a:cxnLst/>
            <a:rect r="r" b="b" t="t" l="l"/>
            <a:pathLst>
              <a:path h="7435667" w="5565393">
                <a:moveTo>
                  <a:pt x="5565392" y="0"/>
                </a:moveTo>
                <a:lnTo>
                  <a:pt x="0" y="0"/>
                </a:lnTo>
                <a:lnTo>
                  <a:pt x="0" y="7435667"/>
                </a:lnTo>
                <a:lnTo>
                  <a:pt x="5565392" y="7435667"/>
                </a:lnTo>
                <a:lnTo>
                  <a:pt x="55653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327607" y="7780690"/>
            <a:ext cx="8597465" cy="1731830"/>
            <a:chOff x="0" y="0"/>
            <a:chExt cx="2264353" cy="4561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4353" cy="456120"/>
            </a:xfrm>
            <a:custGeom>
              <a:avLst/>
              <a:gdLst/>
              <a:ahLst/>
              <a:cxnLst/>
              <a:rect r="r" b="b" t="t" l="l"/>
              <a:pathLst>
                <a:path h="456120" w="2264353">
                  <a:moveTo>
                    <a:pt x="45925" y="0"/>
                  </a:moveTo>
                  <a:lnTo>
                    <a:pt x="2218428" y="0"/>
                  </a:lnTo>
                  <a:cubicBezTo>
                    <a:pt x="2230608" y="0"/>
                    <a:pt x="2242289" y="4839"/>
                    <a:pt x="2250902" y="13451"/>
                  </a:cubicBezTo>
                  <a:cubicBezTo>
                    <a:pt x="2259514" y="22064"/>
                    <a:pt x="2264353" y="33745"/>
                    <a:pt x="2264353" y="45925"/>
                  </a:cubicBezTo>
                  <a:lnTo>
                    <a:pt x="2264353" y="410195"/>
                  </a:lnTo>
                  <a:cubicBezTo>
                    <a:pt x="2264353" y="435558"/>
                    <a:pt x="2243792" y="456120"/>
                    <a:pt x="2218428" y="456120"/>
                  </a:cubicBezTo>
                  <a:lnTo>
                    <a:pt x="45925" y="456120"/>
                  </a:lnTo>
                  <a:cubicBezTo>
                    <a:pt x="33745" y="456120"/>
                    <a:pt x="22064" y="451281"/>
                    <a:pt x="13451" y="442669"/>
                  </a:cubicBezTo>
                  <a:cubicBezTo>
                    <a:pt x="4839" y="434056"/>
                    <a:pt x="0" y="422375"/>
                    <a:pt x="0" y="410195"/>
                  </a:cubicBezTo>
                  <a:lnTo>
                    <a:pt x="0" y="45925"/>
                  </a:lnTo>
                  <a:cubicBezTo>
                    <a:pt x="0" y="33745"/>
                    <a:pt x="4839" y="22064"/>
                    <a:pt x="13451" y="13451"/>
                  </a:cubicBezTo>
                  <a:cubicBezTo>
                    <a:pt x="22064" y="4839"/>
                    <a:pt x="33745" y="0"/>
                    <a:pt x="45925" y="0"/>
                  </a:cubicBezTo>
                  <a:close/>
                </a:path>
              </a:pathLst>
            </a:custGeom>
            <a:solidFill>
              <a:srgbClr val="FF8BB9"/>
            </a:solidFill>
            <a:ln w="114300" cap="rnd">
              <a:solidFill>
                <a:srgbClr val="FFDBE9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23825"/>
              <a:ext cx="2264353" cy="579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810116" y="1416191"/>
            <a:ext cx="5306173" cy="1833042"/>
          </a:xfrm>
          <a:custGeom>
            <a:avLst/>
            <a:gdLst/>
            <a:ahLst/>
            <a:cxnLst/>
            <a:rect r="r" b="b" t="t" l="l"/>
            <a:pathLst>
              <a:path h="1833042" w="5306173">
                <a:moveTo>
                  <a:pt x="0" y="0"/>
                </a:moveTo>
                <a:lnTo>
                  <a:pt x="5306173" y="0"/>
                </a:lnTo>
                <a:lnTo>
                  <a:pt x="5306173" y="1833042"/>
                </a:lnTo>
                <a:lnTo>
                  <a:pt x="0" y="1833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701364" y="4492589"/>
            <a:ext cx="8177596" cy="1683618"/>
            <a:chOff x="0" y="0"/>
            <a:chExt cx="2153770" cy="4434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53770" cy="443422"/>
            </a:xfrm>
            <a:custGeom>
              <a:avLst/>
              <a:gdLst/>
              <a:ahLst/>
              <a:cxnLst/>
              <a:rect r="r" b="b" t="t" l="l"/>
              <a:pathLst>
                <a:path h="443422" w="2153770">
                  <a:moveTo>
                    <a:pt x="34082" y="0"/>
                  </a:moveTo>
                  <a:lnTo>
                    <a:pt x="2119688" y="0"/>
                  </a:lnTo>
                  <a:cubicBezTo>
                    <a:pt x="2138511" y="0"/>
                    <a:pt x="2153770" y="15259"/>
                    <a:pt x="2153770" y="34082"/>
                  </a:cubicBezTo>
                  <a:lnTo>
                    <a:pt x="2153770" y="409340"/>
                  </a:lnTo>
                  <a:cubicBezTo>
                    <a:pt x="2153770" y="418379"/>
                    <a:pt x="2150179" y="427048"/>
                    <a:pt x="2143788" y="433440"/>
                  </a:cubicBezTo>
                  <a:cubicBezTo>
                    <a:pt x="2137396" y="439831"/>
                    <a:pt x="2128727" y="443422"/>
                    <a:pt x="2119688" y="443422"/>
                  </a:cubicBezTo>
                  <a:lnTo>
                    <a:pt x="34082" y="443422"/>
                  </a:lnTo>
                  <a:cubicBezTo>
                    <a:pt x="15259" y="443422"/>
                    <a:pt x="0" y="428163"/>
                    <a:pt x="0" y="409340"/>
                  </a:cubicBezTo>
                  <a:lnTo>
                    <a:pt x="0" y="34082"/>
                  </a:lnTo>
                  <a:cubicBezTo>
                    <a:pt x="0" y="15259"/>
                    <a:pt x="15259" y="0"/>
                    <a:pt x="34082" y="0"/>
                  </a:cubicBezTo>
                  <a:close/>
                </a:path>
              </a:pathLst>
            </a:custGeom>
            <a:solidFill>
              <a:srgbClr val="FFFCF5"/>
            </a:solidFill>
            <a:ln w="13335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2153770" cy="538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925072" y="7052093"/>
            <a:ext cx="2239049" cy="2960281"/>
          </a:xfrm>
          <a:custGeom>
            <a:avLst/>
            <a:gdLst/>
            <a:ahLst/>
            <a:cxnLst/>
            <a:rect r="r" b="b" t="t" l="l"/>
            <a:pathLst>
              <a:path h="2960281" w="2239049">
                <a:moveTo>
                  <a:pt x="0" y="0"/>
                </a:moveTo>
                <a:lnTo>
                  <a:pt x="2239049" y="0"/>
                </a:lnTo>
                <a:lnTo>
                  <a:pt x="2239049" y="2960280"/>
                </a:lnTo>
                <a:lnTo>
                  <a:pt x="0" y="29602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39317" y="8016013"/>
            <a:ext cx="1574327" cy="1242287"/>
          </a:xfrm>
          <a:custGeom>
            <a:avLst/>
            <a:gdLst/>
            <a:ahLst/>
            <a:cxnLst/>
            <a:rect r="r" b="b" t="t" l="l"/>
            <a:pathLst>
              <a:path h="1242287" w="1574327">
                <a:moveTo>
                  <a:pt x="0" y="0"/>
                </a:moveTo>
                <a:lnTo>
                  <a:pt x="1574327" y="0"/>
                </a:lnTo>
                <a:lnTo>
                  <a:pt x="1574327" y="1242287"/>
                </a:lnTo>
                <a:lnTo>
                  <a:pt x="0" y="12422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810186" y="688523"/>
            <a:ext cx="4005133" cy="502462"/>
          </a:xfrm>
          <a:custGeom>
            <a:avLst/>
            <a:gdLst/>
            <a:ahLst/>
            <a:cxnLst/>
            <a:rect r="r" b="b" t="t" l="l"/>
            <a:pathLst>
              <a:path h="502462" w="4005133">
                <a:moveTo>
                  <a:pt x="0" y="0"/>
                </a:moveTo>
                <a:lnTo>
                  <a:pt x="4005133" y="0"/>
                </a:lnTo>
                <a:lnTo>
                  <a:pt x="4005133" y="502462"/>
                </a:lnTo>
                <a:lnTo>
                  <a:pt x="0" y="50246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717716" y="1190985"/>
            <a:ext cx="3590239" cy="450412"/>
          </a:xfrm>
          <a:custGeom>
            <a:avLst/>
            <a:gdLst/>
            <a:ahLst/>
            <a:cxnLst/>
            <a:rect r="r" b="b" t="t" l="l"/>
            <a:pathLst>
              <a:path h="450412" w="3590239">
                <a:moveTo>
                  <a:pt x="0" y="0"/>
                </a:moveTo>
                <a:lnTo>
                  <a:pt x="3590239" y="0"/>
                </a:lnTo>
                <a:lnTo>
                  <a:pt x="3590239" y="450412"/>
                </a:lnTo>
                <a:lnTo>
                  <a:pt x="0" y="4504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838915" y="1815189"/>
            <a:ext cx="7248573" cy="119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9"/>
              </a:lnSpc>
            </a:pPr>
            <a:r>
              <a:rPr lang="en-US" sz="8939">
                <a:solidFill>
                  <a:srgbClr val="231F2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SYNOPSIS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6580" y="4584082"/>
            <a:ext cx="6927163" cy="146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4599" spc="243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Prepared By</a:t>
            </a:r>
          </a:p>
          <a:p>
            <a:pPr algn="ctr">
              <a:lnSpc>
                <a:spcPts val="5703"/>
              </a:lnSpc>
            </a:pPr>
            <a:r>
              <a:rPr lang="en-US" sz="4599" spc="243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Khushi, Aman, Mukul, Rohit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26059" y="7896289"/>
            <a:ext cx="6303708" cy="146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4599" spc="243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Under Supervision of</a:t>
            </a:r>
          </a:p>
          <a:p>
            <a:pPr algn="ctr" marL="0" indent="0" lvl="0">
              <a:lnSpc>
                <a:spcPts val="5703"/>
              </a:lnSpc>
              <a:spcBef>
                <a:spcPct val="0"/>
              </a:spcBef>
            </a:pPr>
            <a:r>
              <a:rPr lang="en-US" sz="4599" spc="243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Monika Mam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085" y="-159421"/>
            <a:ext cx="19060169" cy="10605843"/>
            <a:chOff x="0" y="0"/>
            <a:chExt cx="25413559" cy="14141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272435" y="0"/>
              <a:ext cx="14141124" cy="14141124"/>
            </a:xfrm>
            <a:custGeom>
              <a:avLst/>
              <a:gdLst/>
              <a:ahLst/>
              <a:cxnLst/>
              <a:rect r="r" b="b" t="t" l="l"/>
              <a:pathLst>
                <a:path h="14141124" w="14141124">
                  <a:moveTo>
                    <a:pt x="0" y="0"/>
                  </a:moveTo>
                  <a:lnTo>
                    <a:pt x="14141124" y="0"/>
                  </a:lnTo>
                  <a:lnTo>
                    <a:pt x="14141124" y="14141124"/>
                  </a:lnTo>
                  <a:lnTo>
                    <a:pt x="0" y="14141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0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534978" y="6753632"/>
            <a:ext cx="1969321" cy="1969321"/>
          </a:xfrm>
          <a:custGeom>
            <a:avLst/>
            <a:gdLst/>
            <a:ahLst/>
            <a:cxnLst/>
            <a:rect r="r" b="b" t="t" l="l"/>
            <a:pathLst>
              <a:path h="1969321" w="1969321">
                <a:moveTo>
                  <a:pt x="0" y="0"/>
                </a:moveTo>
                <a:lnTo>
                  <a:pt x="1969321" y="0"/>
                </a:lnTo>
                <a:lnTo>
                  <a:pt x="1969321" y="1969321"/>
                </a:lnTo>
                <a:lnTo>
                  <a:pt x="0" y="1969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5704" y="4961052"/>
            <a:ext cx="6497955" cy="8229600"/>
          </a:xfrm>
          <a:custGeom>
            <a:avLst/>
            <a:gdLst/>
            <a:ahLst/>
            <a:cxnLst/>
            <a:rect r="r" b="b" t="t" l="l"/>
            <a:pathLst>
              <a:path h="8229600" w="6497955">
                <a:moveTo>
                  <a:pt x="0" y="0"/>
                </a:moveTo>
                <a:lnTo>
                  <a:pt x="6497955" y="0"/>
                </a:lnTo>
                <a:lnTo>
                  <a:pt x="649795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52001" y="8408015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35999" y="8408015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35999" y="-1478399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52001" y="-1478399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05156" y="837260"/>
            <a:ext cx="9154144" cy="9258300"/>
          </a:xfrm>
          <a:custGeom>
            <a:avLst/>
            <a:gdLst/>
            <a:ahLst/>
            <a:cxnLst/>
            <a:rect r="r" b="b" t="t" l="l"/>
            <a:pathLst>
              <a:path h="9258300" w="9154144">
                <a:moveTo>
                  <a:pt x="0" y="0"/>
                </a:moveTo>
                <a:lnTo>
                  <a:pt x="9154144" y="0"/>
                </a:lnTo>
                <a:lnTo>
                  <a:pt x="915414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7653" y="2213363"/>
            <a:ext cx="6436006" cy="114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30"/>
              </a:lnSpc>
            </a:pPr>
            <a:r>
              <a:rPr lang="en-US" sz="8184" spc="-286" b="true">
                <a:solidFill>
                  <a:srgbClr val="DAFFF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Applications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51616" y="1946663"/>
            <a:ext cx="2786410" cy="35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Healthcare: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51616" y="4385063"/>
            <a:ext cx="3394263" cy="35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Workplace &amp;Employment: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51616" y="6706007"/>
            <a:ext cx="2786410" cy="35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Emergency Situation: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0121" y="1946663"/>
            <a:ext cx="2786410" cy="35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90121" y="4385063"/>
            <a:ext cx="3819759" cy="35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Service &amp; Business: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51616" y="2475027"/>
            <a:ext cx="4137780" cy="141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Enables doctor and nurses to understand patient using sign language Where interpreters are unavailable in emergency.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73000" y="4736490"/>
            <a:ext cx="4137780" cy="141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Encourages inclusivity by allowing Employees with hearing impairments to communicate with colleagues.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51616" y="7234371"/>
            <a:ext cx="4137780" cy="1412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Helps first responders and law enforcement communicate quickly with individuals using sign language.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90121" y="2475027"/>
            <a:ext cx="4489714" cy="105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Helps students with hearing impairments communicate with teachers and peers.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90121" y="4913427"/>
            <a:ext cx="4343513" cy="105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0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Enhances interactions in banks,  retail stores and government offices.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76629" y="157081"/>
            <a:ext cx="9788106" cy="87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8"/>
              </a:lnSpc>
            </a:pPr>
            <a:r>
              <a:rPr lang="en-US" sz="5455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2901" y="1718754"/>
            <a:ext cx="13265628" cy="109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1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The development of a real-time sign language translation application using machine learning represents a significant step towards bridging the communication gap between the Deaf and the hearing communities.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2901" y="3200977"/>
            <a:ext cx="13697673" cy="109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1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By Leveraging advanced Technologies such as computer vision, deep learning and natural language processing these application can accurately recognise and translate sign language into spoken or written text in real time.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2901" y="4861459"/>
            <a:ext cx="13697673" cy="72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1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Despite the promising advancements, challenges such as data set limitation, variations in sign language across region and real time processing constraints remain areas force further research.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2901" y="6177495"/>
            <a:ext cx="13697673" cy="1098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</a:pPr>
            <a:r>
              <a:rPr lang="en-US" sz="212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Overall, real time sign language translation powered by machine learning has the potential to create a more inclusive and accessible society, fastering better communication and social integration for individuals with hearing in impairments.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1707" y="8600447"/>
            <a:ext cx="2352980" cy="2041210"/>
          </a:xfrm>
          <a:custGeom>
            <a:avLst/>
            <a:gdLst/>
            <a:ahLst/>
            <a:cxnLst/>
            <a:rect r="r" b="b" t="t" l="l"/>
            <a:pathLst>
              <a:path h="2041210" w="2352980">
                <a:moveTo>
                  <a:pt x="0" y="0"/>
                </a:moveTo>
                <a:lnTo>
                  <a:pt x="2352980" y="0"/>
                </a:lnTo>
                <a:lnTo>
                  <a:pt x="2352980" y="2041210"/>
                </a:lnTo>
                <a:lnTo>
                  <a:pt x="0" y="204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35999" y="8260483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91707" y="-241534"/>
            <a:ext cx="2352980" cy="2041210"/>
          </a:xfrm>
          <a:custGeom>
            <a:avLst/>
            <a:gdLst/>
            <a:ahLst/>
            <a:cxnLst/>
            <a:rect r="r" b="b" t="t" l="l"/>
            <a:pathLst>
              <a:path h="2041210" w="2352980">
                <a:moveTo>
                  <a:pt x="0" y="0"/>
                </a:moveTo>
                <a:lnTo>
                  <a:pt x="2352980" y="0"/>
                </a:lnTo>
                <a:lnTo>
                  <a:pt x="2352980" y="2041211"/>
                </a:lnTo>
                <a:lnTo>
                  <a:pt x="0" y="204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10724" y="-1327756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7" y="0"/>
                </a:lnTo>
                <a:lnTo>
                  <a:pt x="3071997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69122" y="8718277"/>
            <a:ext cx="2352980" cy="2041210"/>
          </a:xfrm>
          <a:custGeom>
            <a:avLst/>
            <a:gdLst/>
            <a:ahLst/>
            <a:cxnLst/>
            <a:rect r="r" b="b" t="t" l="l"/>
            <a:pathLst>
              <a:path h="2041210" w="2352980">
                <a:moveTo>
                  <a:pt x="0" y="0"/>
                </a:moveTo>
                <a:lnTo>
                  <a:pt x="2352981" y="0"/>
                </a:lnTo>
                <a:lnTo>
                  <a:pt x="2352981" y="2041210"/>
                </a:lnTo>
                <a:lnTo>
                  <a:pt x="0" y="204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52001" y="8142653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7"/>
                </a:lnTo>
                <a:lnTo>
                  <a:pt x="0" y="2956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52001" y="-241534"/>
            <a:ext cx="2352980" cy="2041210"/>
          </a:xfrm>
          <a:custGeom>
            <a:avLst/>
            <a:gdLst/>
            <a:ahLst/>
            <a:cxnLst/>
            <a:rect r="r" b="b" t="t" l="l"/>
            <a:pathLst>
              <a:path h="2041210" w="2352980">
                <a:moveTo>
                  <a:pt x="0" y="0"/>
                </a:moveTo>
                <a:lnTo>
                  <a:pt x="2352981" y="0"/>
                </a:lnTo>
                <a:lnTo>
                  <a:pt x="2352981" y="2041211"/>
                </a:lnTo>
                <a:lnTo>
                  <a:pt x="0" y="2041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52001" y="-1327756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69034" y="1028700"/>
            <a:ext cx="11289359" cy="4649805"/>
          </a:xfrm>
          <a:custGeom>
            <a:avLst/>
            <a:gdLst/>
            <a:ahLst/>
            <a:cxnLst/>
            <a:rect r="r" b="b" t="t" l="l"/>
            <a:pathLst>
              <a:path h="4649805" w="11289359">
                <a:moveTo>
                  <a:pt x="0" y="0"/>
                </a:moveTo>
                <a:lnTo>
                  <a:pt x="11289359" y="0"/>
                </a:lnTo>
                <a:lnTo>
                  <a:pt x="11289359" y="4649805"/>
                </a:lnTo>
                <a:lnTo>
                  <a:pt x="0" y="4649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29713" y="866254"/>
            <a:ext cx="2929587" cy="8392046"/>
          </a:xfrm>
          <a:custGeom>
            <a:avLst/>
            <a:gdLst/>
            <a:ahLst/>
            <a:cxnLst/>
            <a:rect r="r" b="b" t="t" l="l"/>
            <a:pathLst>
              <a:path h="8392046" w="2929587">
                <a:moveTo>
                  <a:pt x="0" y="0"/>
                </a:moveTo>
                <a:lnTo>
                  <a:pt x="2929587" y="0"/>
                </a:lnTo>
                <a:lnTo>
                  <a:pt x="2929587" y="8392046"/>
                </a:lnTo>
                <a:lnTo>
                  <a:pt x="0" y="83920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44136" y="7559415"/>
            <a:ext cx="3140071" cy="3200072"/>
          </a:xfrm>
          <a:custGeom>
            <a:avLst/>
            <a:gdLst/>
            <a:ahLst/>
            <a:cxnLst/>
            <a:rect r="r" b="b" t="t" l="l"/>
            <a:pathLst>
              <a:path h="3200072" w="3140071">
                <a:moveTo>
                  <a:pt x="0" y="0"/>
                </a:moveTo>
                <a:lnTo>
                  <a:pt x="3140071" y="0"/>
                </a:lnTo>
                <a:lnTo>
                  <a:pt x="3140071" y="3200072"/>
                </a:lnTo>
                <a:lnTo>
                  <a:pt x="0" y="3200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17000"/>
          </a:blip>
          <a:srcRect l="0" t="0" r="0" b="0"/>
          <a:stretch>
            <a:fillRect/>
          </a:stretch>
        </p:blipFill>
        <p:spPr>
          <a:xfrm flipH="false" flipV="false" rot="0">
            <a:off x="2698081" y="-240758"/>
            <a:ext cx="1048356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31207" y="0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1" y="0"/>
                </a:lnTo>
                <a:lnTo>
                  <a:pt x="6511191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304" y="2797072"/>
            <a:ext cx="4518362" cy="680436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08468" y="3004131"/>
            <a:ext cx="3678177" cy="367817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00" t="0" r="-2500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704160" y="2797072"/>
            <a:ext cx="4518362" cy="6804368"/>
            <a:chOff x="0" y="0"/>
            <a:chExt cx="156518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010323" y="2950039"/>
            <a:ext cx="3678177" cy="367817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25000" r="0" b="-2500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308988" y="2797072"/>
            <a:ext cx="4518362" cy="6804368"/>
            <a:chOff x="0" y="0"/>
            <a:chExt cx="1565187" cy="2357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729081" y="2950039"/>
            <a:ext cx="3678177" cy="367817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8888" t="0" r="-38888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6366356" y="-1964322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84449" y="591298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0892" y="8023014"/>
            <a:ext cx="2953329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visionary behind the project. Leads the development process and ensures every component aligns with the goal of real-time sign language recognition.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2026" y="6791034"/>
            <a:ext cx="3594618" cy="83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Rohit Kumar</a:t>
            </a:r>
          </a:p>
          <a:p>
            <a:pPr algn="ctr">
              <a:lnSpc>
                <a:spcPts val="3394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2401010255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0733" y="7628885"/>
            <a:ext cx="2453646" cy="30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Founder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88163" y="8002826"/>
            <a:ext cx="2953329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Responsible for building and optimizing the machine learning models. Brings accuracy and intelligence to gesture recognition.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52986" y="6791034"/>
            <a:ext cx="3594618" cy="83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Khushi Chauhan</a:t>
            </a:r>
          </a:p>
          <a:p>
            <a:pPr algn="ctr">
              <a:lnSpc>
                <a:spcPts val="3394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2401010263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23472" y="7638761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Engineer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99942" y="8069551"/>
            <a:ext cx="2953329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Handles the real-time video processing, user interface, and integration with hand tracking tools like MediaPipe.</a:t>
            </a: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12639" y="6738964"/>
            <a:ext cx="3594618" cy="83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Mukul</a:t>
            </a:r>
          </a:p>
          <a:p>
            <a:pPr algn="ctr">
              <a:lnSpc>
                <a:spcPts val="3394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2401010256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24863" y="7638811"/>
            <a:ext cx="2703488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Integration Developer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3769638" y="2797072"/>
            <a:ext cx="4518362" cy="6804368"/>
            <a:chOff x="0" y="0"/>
            <a:chExt cx="1565187" cy="235707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14132150" y="3004131"/>
            <a:ext cx="3678177" cy="3678177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8888" t="0" r="-38888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4215709" y="6791034"/>
            <a:ext cx="3594618" cy="83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Aman</a:t>
            </a:r>
          </a:p>
          <a:p>
            <a:pPr algn="ctr">
              <a:lnSpc>
                <a:spcPts val="3394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2401010261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92189" y="7586691"/>
            <a:ext cx="3342568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Mobile Deployment Expert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694125" y="8023014"/>
            <a:ext cx="2953329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Focuses on converting and deploying the model using TensorFlow Lite and integrating it into a mobile-friendly environment.</a:t>
            </a: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9752" y="-4721898"/>
            <a:ext cx="19237489" cy="19237489"/>
          </a:xfrm>
          <a:custGeom>
            <a:avLst/>
            <a:gdLst/>
            <a:ahLst/>
            <a:cxnLst/>
            <a:rect r="r" b="b" t="t" l="l"/>
            <a:pathLst>
              <a:path h="19237489" w="19237489">
                <a:moveTo>
                  <a:pt x="0" y="0"/>
                </a:moveTo>
                <a:lnTo>
                  <a:pt x="19237489" y="0"/>
                </a:lnTo>
                <a:lnTo>
                  <a:pt x="19237489" y="19237489"/>
                </a:lnTo>
                <a:lnTo>
                  <a:pt x="0" y="19237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63613" y="1038656"/>
            <a:ext cx="791746" cy="729846"/>
          </a:xfrm>
          <a:custGeom>
            <a:avLst/>
            <a:gdLst/>
            <a:ahLst/>
            <a:cxnLst/>
            <a:rect r="r" b="b" t="t" l="l"/>
            <a:pathLst>
              <a:path h="729846" w="791746">
                <a:moveTo>
                  <a:pt x="0" y="0"/>
                </a:moveTo>
                <a:lnTo>
                  <a:pt x="791746" y="0"/>
                </a:lnTo>
                <a:lnTo>
                  <a:pt x="791746" y="729846"/>
                </a:lnTo>
                <a:lnTo>
                  <a:pt x="0" y="7298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16034">
            <a:off x="1701682" y="4142228"/>
            <a:ext cx="901230" cy="830770"/>
          </a:xfrm>
          <a:custGeom>
            <a:avLst/>
            <a:gdLst/>
            <a:ahLst/>
            <a:cxnLst/>
            <a:rect r="r" b="b" t="t" l="l"/>
            <a:pathLst>
              <a:path h="830770" w="901230">
                <a:moveTo>
                  <a:pt x="0" y="0"/>
                </a:moveTo>
                <a:lnTo>
                  <a:pt x="901230" y="0"/>
                </a:lnTo>
                <a:lnTo>
                  <a:pt x="901230" y="830770"/>
                </a:lnTo>
                <a:lnTo>
                  <a:pt x="0" y="830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799949" y="6632419"/>
            <a:ext cx="7332132" cy="657082"/>
            <a:chOff x="0" y="0"/>
            <a:chExt cx="1985465" cy="1779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5465" cy="177931"/>
            </a:xfrm>
            <a:custGeom>
              <a:avLst/>
              <a:gdLst/>
              <a:ahLst/>
              <a:cxnLst/>
              <a:rect r="r" b="b" t="t" l="l"/>
              <a:pathLst>
                <a:path h="177931" w="1985465">
                  <a:moveTo>
                    <a:pt x="53850" y="0"/>
                  </a:moveTo>
                  <a:lnTo>
                    <a:pt x="1931614" y="0"/>
                  </a:lnTo>
                  <a:cubicBezTo>
                    <a:pt x="1945896" y="0"/>
                    <a:pt x="1959593" y="5674"/>
                    <a:pt x="1969692" y="15772"/>
                  </a:cubicBezTo>
                  <a:cubicBezTo>
                    <a:pt x="1979791" y="25871"/>
                    <a:pt x="1985465" y="39568"/>
                    <a:pt x="1985465" y="53850"/>
                  </a:cubicBezTo>
                  <a:lnTo>
                    <a:pt x="1985465" y="124081"/>
                  </a:lnTo>
                  <a:cubicBezTo>
                    <a:pt x="1985465" y="138363"/>
                    <a:pt x="1979791" y="152060"/>
                    <a:pt x="1969692" y="162158"/>
                  </a:cubicBezTo>
                  <a:cubicBezTo>
                    <a:pt x="1959593" y="172257"/>
                    <a:pt x="1945896" y="177931"/>
                    <a:pt x="1931614" y="177931"/>
                  </a:cubicBezTo>
                  <a:lnTo>
                    <a:pt x="53850" y="177931"/>
                  </a:lnTo>
                  <a:cubicBezTo>
                    <a:pt x="39568" y="177931"/>
                    <a:pt x="25871" y="172257"/>
                    <a:pt x="15772" y="162158"/>
                  </a:cubicBezTo>
                  <a:cubicBezTo>
                    <a:pt x="5674" y="152060"/>
                    <a:pt x="0" y="138363"/>
                    <a:pt x="0" y="124081"/>
                  </a:cubicBezTo>
                  <a:lnTo>
                    <a:pt x="0" y="53850"/>
                  </a:lnTo>
                  <a:cubicBezTo>
                    <a:pt x="0" y="39568"/>
                    <a:pt x="5674" y="25871"/>
                    <a:pt x="15772" y="15772"/>
                  </a:cubicBezTo>
                  <a:cubicBezTo>
                    <a:pt x="25871" y="5674"/>
                    <a:pt x="39568" y="0"/>
                    <a:pt x="53850" y="0"/>
                  </a:cubicBezTo>
                  <a:close/>
                </a:path>
              </a:pathLst>
            </a:custGeom>
            <a:solidFill>
              <a:srgbClr val="44A2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85465" cy="216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798310" y="7961637"/>
            <a:ext cx="633865" cy="584309"/>
          </a:xfrm>
          <a:custGeom>
            <a:avLst/>
            <a:gdLst/>
            <a:ahLst/>
            <a:cxnLst/>
            <a:rect r="r" b="b" t="t" l="l"/>
            <a:pathLst>
              <a:path h="584309" w="633865">
                <a:moveTo>
                  <a:pt x="0" y="0"/>
                </a:moveTo>
                <a:lnTo>
                  <a:pt x="633866" y="0"/>
                </a:lnTo>
                <a:lnTo>
                  <a:pt x="633866" y="584309"/>
                </a:lnTo>
                <a:lnTo>
                  <a:pt x="0" y="584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11461" y="3206545"/>
            <a:ext cx="8623021" cy="331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64"/>
              </a:lnSpc>
            </a:pPr>
            <a:r>
              <a:rPr lang="en-US" sz="12664">
                <a:solidFill>
                  <a:srgbClr val="295274"/>
                </a:solidFill>
                <a:latin typeface="Bobby Jones 1"/>
                <a:ea typeface="Bobby Jones 1"/>
                <a:cs typeface="Bobby Jones 1"/>
                <a:sym typeface="Bobby Jones 1"/>
              </a:rPr>
              <a:t>bridging the gap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325993">
            <a:off x="1613754" y="5211233"/>
            <a:ext cx="439120" cy="404788"/>
          </a:xfrm>
          <a:custGeom>
            <a:avLst/>
            <a:gdLst/>
            <a:ahLst/>
            <a:cxnLst/>
            <a:rect r="r" b="b" t="t" l="l"/>
            <a:pathLst>
              <a:path h="404788" w="439120">
                <a:moveTo>
                  <a:pt x="0" y="0"/>
                </a:moveTo>
                <a:lnTo>
                  <a:pt x="439119" y="0"/>
                </a:lnTo>
                <a:lnTo>
                  <a:pt x="439119" y="404789"/>
                </a:lnTo>
                <a:lnTo>
                  <a:pt x="0" y="404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560096">
            <a:off x="12673435" y="1068339"/>
            <a:ext cx="439120" cy="404788"/>
          </a:xfrm>
          <a:custGeom>
            <a:avLst/>
            <a:gdLst/>
            <a:ahLst/>
            <a:cxnLst/>
            <a:rect r="r" b="b" t="t" l="l"/>
            <a:pathLst>
              <a:path h="404788" w="439120">
                <a:moveTo>
                  <a:pt x="0" y="0"/>
                </a:moveTo>
                <a:lnTo>
                  <a:pt x="439119" y="0"/>
                </a:lnTo>
                <a:lnTo>
                  <a:pt x="439119" y="404788"/>
                </a:lnTo>
                <a:lnTo>
                  <a:pt x="0" y="404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46256">
            <a:off x="5334209" y="1379120"/>
            <a:ext cx="744885" cy="314226"/>
          </a:xfrm>
          <a:custGeom>
            <a:avLst/>
            <a:gdLst/>
            <a:ahLst/>
            <a:cxnLst/>
            <a:rect r="r" b="b" t="t" l="l"/>
            <a:pathLst>
              <a:path h="314226" w="744885">
                <a:moveTo>
                  <a:pt x="0" y="0"/>
                </a:moveTo>
                <a:lnTo>
                  <a:pt x="744885" y="0"/>
                </a:lnTo>
                <a:lnTo>
                  <a:pt x="744885" y="314226"/>
                </a:lnTo>
                <a:lnTo>
                  <a:pt x="0" y="314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807195">
            <a:off x="3537535" y="549822"/>
            <a:ext cx="1215875" cy="2244064"/>
          </a:xfrm>
          <a:custGeom>
            <a:avLst/>
            <a:gdLst/>
            <a:ahLst/>
            <a:cxnLst/>
            <a:rect r="r" b="b" t="t" l="l"/>
            <a:pathLst>
              <a:path h="2244064" w="1215875">
                <a:moveTo>
                  <a:pt x="0" y="0"/>
                </a:moveTo>
                <a:lnTo>
                  <a:pt x="1215875" y="0"/>
                </a:lnTo>
                <a:lnTo>
                  <a:pt x="1215875" y="2244065"/>
                </a:lnTo>
                <a:lnTo>
                  <a:pt x="0" y="22440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09446" y="7183621"/>
            <a:ext cx="2040193" cy="3319841"/>
          </a:xfrm>
          <a:custGeom>
            <a:avLst/>
            <a:gdLst/>
            <a:ahLst/>
            <a:cxnLst/>
            <a:rect r="r" b="b" t="t" l="l"/>
            <a:pathLst>
              <a:path h="3319841" w="2040193">
                <a:moveTo>
                  <a:pt x="0" y="0"/>
                </a:moveTo>
                <a:lnTo>
                  <a:pt x="2040193" y="0"/>
                </a:lnTo>
                <a:lnTo>
                  <a:pt x="2040193" y="3319841"/>
                </a:lnTo>
                <a:lnTo>
                  <a:pt x="0" y="33198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93707" y="-91712"/>
            <a:ext cx="2633448" cy="2240825"/>
          </a:xfrm>
          <a:custGeom>
            <a:avLst/>
            <a:gdLst/>
            <a:ahLst/>
            <a:cxnLst/>
            <a:rect r="r" b="b" t="t" l="l"/>
            <a:pathLst>
              <a:path h="2240825" w="2633448">
                <a:moveTo>
                  <a:pt x="0" y="0"/>
                </a:moveTo>
                <a:lnTo>
                  <a:pt x="2633448" y="0"/>
                </a:lnTo>
                <a:lnTo>
                  <a:pt x="2633448" y="2240824"/>
                </a:lnTo>
                <a:lnTo>
                  <a:pt x="0" y="224082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37844" y="1028700"/>
            <a:ext cx="1816229" cy="1793113"/>
          </a:xfrm>
          <a:custGeom>
            <a:avLst/>
            <a:gdLst/>
            <a:ahLst/>
            <a:cxnLst/>
            <a:rect r="r" b="b" t="t" l="l"/>
            <a:pathLst>
              <a:path h="1793113" w="1816229">
                <a:moveTo>
                  <a:pt x="0" y="0"/>
                </a:moveTo>
                <a:lnTo>
                  <a:pt x="1816229" y="0"/>
                </a:lnTo>
                <a:lnTo>
                  <a:pt x="1816229" y="1793113"/>
                </a:lnTo>
                <a:lnTo>
                  <a:pt x="0" y="17931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06678" y="7961637"/>
            <a:ext cx="1412207" cy="1296663"/>
          </a:xfrm>
          <a:custGeom>
            <a:avLst/>
            <a:gdLst/>
            <a:ahLst/>
            <a:cxnLst/>
            <a:rect r="r" b="b" t="t" l="l"/>
            <a:pathLst>
              <a:path h="1296663" w="1412207">
                <a:moveTo>
                  <a:pt x="0" y="0"/>
                </a:moveTo>
                <a:lnTo>
                  <a:pt x="1412206" y="0"/>
                </a:lnTo>
                <a:lnTo>
                  <a:pt x="1412206" y="1296663"/>
                </a:lnTo>
                <a:lnTo>
                  <a:pt x="0" y="129666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127015" y="6745471"/>
            <a:ext cx="6678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Real Time Sign Language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432176" y="3329030"/>
            <a:ext cx="8059640" cy="5671056"/>
          </a:xfrm>
          <a:custGeom>
            <a:avLst/>
            <a:gdLst/>
            <a:ahLst/>
            <a:cxnLst/>
            <a:rect r="r" b="b" t="t" l="l"/>
            <a:pathLst>
              <a:path h="5671056" w="8059640">
                <a:moveTo>
                  <a:pt x="0" y="0"/>
                </a:moveTo>
                <a:lnTo>
                  <a:pt x="8059640" y="0"/>
                </a:lnTo>
                <a:lnTo>
                  <a:pt x="8059640" y="5671056"/>
                </a:lnTo>
                <a:lnTo>
                  <a:pt x="0" y="567105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85762" y="6960959"/>
            <a:ext cx="3295103" cy="3436874"/>
          </a:xfrm>
          <a:custGeom>
            <a:avLst/>
            <a:gdLst/>
            <a:ahLst/>
            <a:cxnLst/>
            <a:rect r="r" b="b" t="t" l="l"/>
            <a:pathLst>
              <a:path h="3436874" w="3295103">
                <a:moveTo>
                  <a:pt x="0" y="0"/>
                </a:moveTo>
                <a:lnTo>
                  <a:pt x="3295103" y="0"/>
                </a:lnTo>
                <a:lnTo>
                  <a:pt x="3295103" y="3436874"/>
                </a:lnTo>
                <a:lnTo>
                  <a:pt x="0" y="343687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35495">
            <a:off x="-47172" y="4259465"/>
            <a:ext cx="1316668" cy="1887826"/>
          </a:xfrm>
          <a:custGeom>
            <a:avLst/>
            <a:gdLst/>
            <a:ahLst/>
            <a:cxnLst/>
            <a:rect r="r" b="b" t="t" l="l"/>
            <a:pathLst>
              <a:path h="1887826" w="1316668">
                <a:moveTo>
                  <a:pt x="1316669" y="0"/>
                </a:moveTo>
                <a:lnTo>
                  <a:pt x="0" y="0"/>
                </a:lnTo>
                <a:lnTo>
                  <a:pt x="0" y="1887826"/>
                </a:lnTo>
                <a:lnTo>
                  <a:pt x="1316669" y="1887826"/>
                </a:lnTo>
                <a:lnTo>
                  <a:pt x="13166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1317" y="3233157"/>
            <a:ext cx="5820718" cy="5993276"/>
          </a:xfrm>
          <a:custGeom>
            <a:avLst/>
            <a:gdLst/>
            <a:ahLst/>
            <a:cxnLst/>
            <a:rect r="r" b="b" t="t" l="l"/>
            <a:pathLst>
              <a:path h="5993276" w="5820718">
                <a:moveTo>
                  <a:pt x="0" y="0"/>
                </a:moveTo>
                <a:lnTo>
                  <a:pt x="5820717" y="0"/>
                </a:lnTo>
                <a:lnTo>
                  <a:pt x="5820717" y="5993276"/>
                </a:lnTo>
                <a:lnTo>
                  <a:pt x="0" y="5993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964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835495">
            <a:off x="7961003" y="8724750"/>
            <a:ext cx="834946" cy="1197137"/>
          </a:xfrm>
          <a:custGeom>
            <a:avLst/>
            <a:gdLst/>
            <a:ahLst/>
            <a:cxnLst/>
            <a:rect r="r" b="b" t="t" l="l"/>
            <a:pathLst>
              <a:path h="1197137" w="834946">
                <a:moveTo>
                  <a:pt x="834945" y="0"/>
                </a:moveTo>
                <a:lnTo>
                  <a:pt x="0" y="0"/>
                </a:lnTo>
                <a:lnTo>
                  <a:pt x="0" y="1197137"/>
                </a:lnTo>
                <a:lnTo>
                  <a:pt x="834945" y="1197137"/>
                </a:lnTo>
                <a:lnTo>
                  <a:pt x="8349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81664" y="-178094"/>
            <a:ext cx="2352980" cy="2041210"/>
          </a:xfrm>
          <a:custGeom>
            <a:avLst/>
            <a:gdLst/>
            <a:ahLst/>
            <a:cxnLst/>
            <a:rect r="r" b="b" t="t" l="l"/>
            <a:pathLst>
              <a:path h="2041210" w="2352980">
                <a:moveTo>
                  <a:pt x="0" y="0"/>
                </a:moveTo>
                <a:lnTo>
                  <a:pt x="2352981" y="0"/>
                </a:lnTo>
                <a:lnTo>
                  <a:pt x="2352981" y="2041210"/>
                </a:lnTo>
                <a:lnTo>
                  <a:pt x="0" y="2041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18155" y="1688612"/>
            <a:ext cx="2414146" cy="2440164"/>
          </a:xfrm>
          <a:custGeom>
            <a:avLst/>
            <a:gdLst/>
            <a:ahLst/>
            <a:cxnLst/>
            <a:rect r="r" b="b" t="t" l="l"/>
            <a:pathLst>
              <a:path h="2440164" w="2414146">
                <a:moveTo>
                  <a:pt x="0" y="0"/>
                </a:moveTo>
                <a:lnTo>
                  <a:pt x="2414146" y="0"/>
                </a:lnTo>
                <a:lnTo>
                  <a:pt x="2414146" y="2440165"/>
                </a:lnTo>
                <a:lnTo>
                  <a:pt x="0" y="2440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994" y="7979812"/>
            <a:ext cx="1795411" cy="2307188"/>
          </a:xfrm>
          <a:custGeom>
            <a:avLst/>
            <a:gdLst/>
            <a:ahLst/>
            <a:cxnLst/>
            <a:rect r="r" b="b" t="t" l="l"/>
            <a:pathLst>
              <a:path h="2307188" w="1795411">
                <a:moveTo>
                  <a:pt x="0" y="0"/>
                </a:moveTo>
                <a:lnTo>
                  <a:pt x="1795412" y="0"/>
                </a:lnTo>
                <a:lnTo>
                  <a:pt x="1795412" y="2307188"/>
                </a:lnTo>
                <a:lnTo>
                  <a:pt x="0" y="23071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069821" y="-178094"/>
            <a:ext cx="1959632" cy="1538311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8822177" y="4834115"/>
            <a:ext cx="1073814" cy="421716"/>
          </a:xfrm>
          <a:custGeom>
            <a:avLst/>
            <a:gdLst/>
            <a:ahLst/>
            <a:cxnLst/>
            <a:rect r="r" b="b" t="t" l="l"/>
            <a:pathLst>
              <a:path h="421716" w="1073814">
                <a:moveTo>
                  <a:pt x="0" y="0"/>
                </a:moveTo>
                <a:lnTo>
                  <a:pt x="1073813" y="0"/>
                </a:lnTo>
                <a:lnTo>
                  <a:pt x="1073813" y="421716"/>
                </a:lnTo>
                <a:lnTo>
                  <a:pt x="0" y="421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22177" y="7805113"/>
            <a:ext cx="1073814" cy="421716"/>
          </a:xfrm>
          <a:custGeom>
            <a:avLst/>
            <a:gdLst/>
            <a:ahLst/>
            <a:cxnLst/>
            <a:rect r="r" b="b" t="t" l="l"/>
            <a:pathLst>
              <a:path h="421716" w="1073814">
                <a:moveTo>
                  <a:pt x="0" y="0"/>
                </a:moveTo>
                <a:lnTo>
                  <a:pt x="1073813" y="0"/>
                </a:lnTo>
                <a:lnTo>
                  <a:pt x="1073813" y="421716"/>
                </a:lnTo>
                <a:lnTo>
                  <a:pt x="0" y="421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26406" y="-79796"/>
            <a:ext cx="9143416" cy="1425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2"/>
              </a:lnSpc>
            </a:pPr>
            <a:r>
              <a:rPr lang="en-US" b="true" sz="8552" spc="-419">
                <a:solidFill>
                  <a:srgbClr val="FFFFFF"/>
                </a:solidFill>
                <a:latin typeface="29LT Bukra Bold"/>
                <a:ea typeface="29LT Bukra Bold"/>
                <a:cs typeface="29LT Bukra Bold"/>
                <a:sym typeface="29LT Bukra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86490" y="4690180"/>
            <a:ext cx="8057861" cy="234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19"/>
              </a:lnSpc>
            </a:pPr>
            <a:r>
              <a:rPr lang="en-US" sz="2918" spc="154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This project aims to develop a real-time sign language translation application using machine learning enabling seamless communication by converting fine gestures into text or speech.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81740" y="2565902"/>
            <a:ext cx="6787753" cy="143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2"/>
              </a:lnSpc>
            </a:pPr>
            <a:r>
              <a:rPr lang="en-US" sz="2929" spc="155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Sign language is the primary mode of</a:t>
            </a:r>
          </a:p>
          <a:p>
            <a:pPr algn="ctr">
              <a:lnSpc>
                <a:spcPts val="3632"/>
              </a:lnSpc>
            </a:pPr>
            <a:r>
              <a:rPr lang="en-US" sz="2929" spc="155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communication for millions of people </a:t>
            </a:r>
          </a:p>
          <a:p>
            <a:pPr algn="ctr">
              <a:lnSpc>
                <a:spcPts val="3632"/>
              </a:lnSpc>
              <a:spcBef>
                <a:spcPct val="0"/>
              </a:spcBef>
            </a:pPr>
            <a:r>
              <a:rPr lang="en-US" sz="2929" spc="155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with hearing or speech impairment.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927725" y="2642102"/>
            <a:ext cx="1073814" cy="421716"/>
          </a:xfrm>
          <a:custGeom>
            <a:avLst/>
            <a:gdLst/>
            <a:ahLst/>
            <a:cxnLst/>
            <a:rect r="r" b="b" t="t" l="l"/>
            <a:pathLst>
              <a:path h="421716" w="1073814">
                <a:moveTo>
                  <a:pt x="0" y="0"/>
                </a:moveTo>
                <a:lnTo>
                  <a:pt x="1073814" y="0"/>
                </a:lnTo>
                <a:lnTo>
                  <a:pt x="1073814" y="421716"/>
                </a:lnTo>
                <a:lnTo>
                  <a:pt x="0" y="421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001539" y="7738438"/>
            <a:ext cx="8030289" cy="1394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6"/>
              </a:lnSpc>
            </a:pPr>
            <a:r>
              <a:rPr lang="en-US" sz="2900" spc="15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Reduces dependence on human interpreters,</a:t>
            </a:r>
          </a:p>
          <a:p>
            <a:pPr algn="ctr">
              <a:lnSpc>
                <a:spcPts val="3596"/>
              </a:lnSpc>
            </a:pPr>
            <a:r>
              <a:rPr lang="en-US" sz="2900" spc="15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making communication more Independent</a:t>
            </a:r>
          </a:p>
          <a:p>
            <a:pPr algn="ctr">
              <a:lnSpc>
                <a:spcPts val="3596"/>
              </a:lnSpc>
            </a:pPr>
            <a:r>
              <a:rPr lang="en-US" sz="2900" spc="153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and efficient.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2940" y="8051002"/>
            <a:ext cx="2441644" cy="2755029"/>
          </a:xfrm>
          <a:custGeom>
            <a:avLst/>
            <a:gdLst/>
            <a:ahLst/>
            <a:cxnLst/>
            <a:rect r="r" b="b" t="t" l="l"/>
            <a:pathLst>
              <a:path h="2755029" w="2441644">
                <a:moveTo>
                  <a:pt x="0" y="0"/>
                </a:moveTo>
                <a:lnTo>
                  <a:pt x="2441645" y="0"/>
                </a:lnTo>
                <a:lnTo>
                  <a:pt x="2441645" y="2755029"/>
                </a:lnTo>
                <a:lnTo>
                  <a:pt x="0" y="2755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051002"/>
            <a:ext cx="2618787" cy="2756618"/>
          </a:xfrm>
          <a:custGeom>
            <a:avLst/>
            <a:gdLst/>
            <a:ahLst/>
            <a:cxnLst/>
            <a:rect r="r" b="b" t="t" l="l"/>
            <a:pathLst>
              <a:path h="2756618" w="2618787">
                <a:moveTo>
                  <a:pt x="0" y="0"/>
                </a:moveTo>
                <a:lnTo>
                  <a:pt x="2618787" y="0"/>
                </a:lnTo>
                <a:lnTo>
                  <a:pt x="2618787" y="2756618"/>
                </a:lnTo>
                <a:lnTo>
                  <a:pt x="0" y="275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52487" y="7879991"/>
            <a:ext cx="2955328" cy="3098640"/>
          </a:xfrm>
          <a:custGeom>
            <a:avLst/>
            <a:gdLst/>
            <a:ahLst/>
            <a:cxnLst/>
            <a:rect r="r" b="b" t="t" l="l"/>
            <a:pathLst>
              <a:path h="3098640" w="2955328">
                <a:moveTo>
                  <a:pt x="0" y="0"/>
                </a:moveTo>
                <a:lnTo>
                  <a:pt x="2955327" y="0"/>
                </a:lnTo>
                <a:lnTo>
                  <a:pt x="2955327" y="3098640"/>
                </a:lnTo>
                <a:lnTo>
                  <a:pt x="0" y="30986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150010"/>
            <a:ext cx="4093929" cy="4947346"/>
          </a:xfrm>
          <a:custGeom>
            <a:avLst/>
            <a:gdLst/>
            <a:ahLst/>
            <a:cxnLst/>
            <a:rect r="r" b="b" t="t" l="l"/>
            <a:pathLst>
              <a:path h="4947346" w="4093929">
                <a:moveTo>
                  <a:pt x="0" y="0"/>
                </a:moveTo>
                <a:lnTo>
                  <a:pt x="4093929" y="0"/>
                </a:lnTo>
                <a:lnTo>
                  <a:pt x="4093929" y="4947347"/>
                </a:lnTo>
                <a:lnTo>
                  <a:pt x="0" y="4947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3827" y="4817983"/>
            <a:ext cx="3306275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024A69"/>
                </a:solidFill>
                <a:latin typeface="Poppins"/>
                <a:ea typeface="Poppins"/>
                <a:cs typeface="Poppins"/>
                <a:sym typeface="Poppins"/>
              </a:rPr>
              <a:t>Real-Time Gesture</a:t>
            </a:r>
          </a:p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024A69"/>
                </a:solidFill>
                <a:latin typeface="Poppins"/>
                <a:ea typeface="Poppins"/>
                <a:cs typeface="Poppins"/>
                <a:sym typeface="Poppins"/>
              </a:rPr>
              <a:t>Recogination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329799" y="3243619"/>
            <a:ext cx="4093929" cy="4760130"/>
          </a:xfrm>
          <a:custGeom>
            <a:avLst/>
            <a:gdLst/>
            <a:ahLst/>
            <a:cxnLst/>
            <a:rect r="r" b="b" t="t" l="l"/>
            <a:pathLst>
              <a:path h="4760130" w="4093929">
                <a:moveTo>
                  <a:pt x="0" y="0"/>
                </a:moveTo>
                <a:lnTo>
                  <a:pt x="4093929" y="0"/>
                </a:lnTo>
                <a:lnTo>
                  <a:pt x="4093929" y="4760129"/>
                </a:lnTo>
                <a:lnTo>
                  <a:pt x="0" y="47601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966" r="0" b="-196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32188" y="4817983"/>
            <a:ext cx="2689150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024A69"/>
                </a:solidFill>
                <a:latin typeface="Poppins"/>
                <a:ea typeface="Poppins"/>
                <a:cs typeface="Poppins"/>
                <a:sym typeface="Poppins"/>
              </a:rPr>
              <a:t>High Accuracy &amp; Efficiency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705717" y="7568233"/>
            <a:ext cx="2652771" cy="3066787"/>
          </a:xfrm>
          <a:custGeom>
            <a:avLst/>
            <a:gdLst/>
            <a:ahLst/>
            <a:cxnLst/>
            <a:rect r="r" b="b" t="t" l="l"/>
            <a:pathLst>
              <a:path h="3066787" w="2652771">
                <a:moveTo>
                  <a:pt x="0" y="0"/>
                </a:moveTo>
                <a:lnTo>
                  <a:pt x="2652771" y="0"/>
                </a:lnTo>
                <a:lnTo>
                  <a:pt x="2652771" y="3066787"/>
                </a:lnTo>
                <a:lnTo>
                  <a:pt x="0" y="30667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-10800000">
            <a:off x="16485319" y="-256687"/>
            <a:ext cx="2131970" cy="212131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-5337043" y="265805"/>
            <a:ext cx="1640988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Bobby Jones 2"/>
                <a:ea typeface="Bobby Jones 2"/>
                <a:cs typeface="Bobby Jones 2"/>
                <a:sym typeface="Bobby Jones 2"/>
              </a:rPr>
              <a:t>objectives: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819181" y="3150010"/>
            <a:ext cx="4093929" cy="4947346"/>
          </a:xfrm>
          <a:custGeom>
            <a:avLst/>
            <a:gdLst/>
            <a:ahLst/>
            <a:cxnLst/>
            <a:rect r="r" b="b" t="t" l="l"/>
            <a:pathLst>
              <a:path h="4947346" w="4093929">
                <a:moveTo>
                  <a:pt x="0" y="0"/>
                </a:moveTo>
                <a:lnTo>
                  <a:pt x="4093929" y="0"/>
                </a:lnTo>
                <a:lnTo>
                  <a:pt x="4093929" y="4947347"/>
                </a:lnTo>
                <a:lnTo>
                  <a:pt x="0" y="4947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94276" y="4817983"/>
            <a:ext cx="3343738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024A69"/>
                </a:solidFill>
                <a:latin typeface="Poppins"/>
                <a:ea typeface="Poppins"/>
                <a:cs typeface="Poppins"/>
                <a:sym typeface="Poppins"/>
              </a:rPr>
              <a:t>Accessibility &amp; Inclusivity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147628" y="2932645"/>
            <a:ext cx="4093929" cy="4947346"/>
          </a:xfrm>
          <a:custGeom>
            <a:avLst/>
            <a:gdLst/>
            <a:ahLst/>
            <a:cxnLst/>
            <a:rect r="r" b="b" t="t" l="l"/>
            <a:pathLst>
              <a:path h="4947346" w="4093929">
                <a:moveTo>
                  <a:pt x="0" y="0"/>
                </a:moveTo>
                <a:lnTo>
                  <a:pt x="4093929" y="0"/>
                </a:lnTo>
                <a:lnTo>
                  <a:pt x="4093929" y="4947346"/>
                </a:lnTo>
                <a:lnTo>
                  <a:pt x="0" y="4947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862154" y="4507158"/>
            <a:ext cx="2689150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sz="2699">
                <a:solidFill>
                  <a:srgbClr val="024A69"/>
                </a:solidFill>
                <a:latin typeface="Poppins"/>
                <a:ea typeface="Poppins"/>
                <a:cs typeface="Poppins"/>
                <a:sym typeface="Poppins"/>
              </a:rPr>
              <a:t>User-Friendly Interface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8005" y="3499856"/>
            <a:ext cx="5896492" cy="3685936"/>
            <a:chOff x="0" y="0"/>
            <a:chExt cx="7861989" cy="4914581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1199792"/>
              <a:ext cx="7861989" cy="3714790"/>
            </a:xfrm>
            <a:custGeom>
              <a:avLst/>
              <a:gdLst/>
              <a:ahLst/>
              <a:cxnLst/>
              <a:rect r="r" b="b" t="t" l="l"/>
              <a:pathLst>
                <a:path h="3714790" w="7861989">
                  <a:moveTo>
                    <a:pt x="7861989" y="0"/>
                  </a:moveTo>
                  <a:lnTo>
                    <a:pt x="0" y="0"/>
                  </a:lnTo>
                  <a:lnTo>
                    <a:pt x="0" y="3714789"/>
                  </a:lnTo>
                  <a:lnTo>
                    <a:pt x="7861989" y="3714789"/>
                  </a:lnTo>
                  <a:lnTo>
                    <a:pt x="786198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7861989" cy="3714790"/>
            </a:xfrm>
            <a:custGeom>
              <a:avLst/>
              <a:gdLst/>
              <a:ahLst/>
              <a:cxnLst/>
              <a:rect r="r" b="b" t="t" l="l"/>
              <a:pathLst>
                <a:path h="3714790" w="7861989">
                  <a:moveTo>
                    <a:pt x="7861989" y="0"/>
                  </a:moveTo>
                  <a:lnTo>
                    <a:pt x="0" y="0"/>
                  </a:lnTo>
                  <a:lnTo>
                    <a:pt x="0" y="3714790"/>
                  </a:lnTo>
                  <a:lnTo>
                    <a:pt x="7861989" y="3714790"/>
                  </a:lnTo>
                  <a:lnTo>
                    <a:pt x="7861989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45102" y="3792088"/>
            <a:ext cx="6563961" cy="3101472"/>
          </a:xfrm>
          <a:custGeom>
            <a:avLst/>
            <a:gdLst/>
            <a:ahLst/>
            <a:cxnLst/>
            <a:rect r="r" b="b" t="t" l="l"/>
            <a:pathLst>
              <a:path h="3101472" w="6563961">
                <a:moveTo>
                  <a:pt x="0" y="0"/>
                </a:moveTo>
                <a:lnTo>
                  <a:pt x="6563962" y="0"/>
                </a:lnTo>
                <a:lnTo>
                  <a:pt x="6563962" y="3101471"/>
                </a:lnTo>
                <a:lnTo>
                  <a:pt x="0" y="3101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776058"/>
            <a:ext cx="3559302" cy="4114800"/>
          </a:xfrm>
          <a:custGeom>
            <a:avLst/>
            <a:gdLst/>
            <a:ahLst/>
            <a:cxnLst/>
            <a:rect r="r" b="b" t="t" l="l"/>
            <a:pathLst>
              <a:path h="4114800" w="3559302">
                <a:moveTo>
                  <a:pt x="0" y="0"/>
                </a:moveTo>
                <a:lnTo>
                  <a:pt x="3559302" y="0"/>
                </a:lnTo>
                <a:lnTo>
                  <a:pt x="35593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5417" y="7098293"/>
            <a:ext cx="3487293" cy="4114800"/>
          </a:xfrm>
          <a:custGeom>
            <a:avLst/>
            <a:gdLst/>
            <a:ahLst/>
            <a:cxnLst/>
            <a:rect r="r" b="b" t="t" l="l"/>
            <a:pathLst>
              <a:path h="4114800" w="3487293">
                <a:moveTo>
                  <a:pt x="3487293" y="0"/>
                </a:moveTo>
                <a:lnTo>
                  <a:pt x="0" y="0"/>
                </a:lnTo>
                <a:lnTo>
                  <a:pt x="0" y="4114800"/>
                </a:lnTo>
                <a:lnTo>
                  <a:pt x="3487293" y="4114800"/>
                </a:lnTo>
                <a:lnTo>
                  <a:pt x="34872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49802" y="6596810"/>
            <a:ext cx="4636144" cy="4089755"/>
          </a:xfrm>
          <a:custGeom>
            <a:avLst/>
            <a:gdLst/>
            <a:ahLst/>
            <a:cxnLst/>
            <a:rect r="r" b="b" t="t" l="l"/>
            <a:pathLst>
              <a:path h="4089755" w="4636144">
                <a:moveTo>
                  <a:pt x="0" y="0"/>
                </a:moveTo>
                <a:lnTo>
                  <a:pt x="4636144" y="0"/>
                </a:lnTo>
                <a:lnTo>
                  <a:pt x="4636144" y="4089755"/>
                </a:lnTo>
                <a:lnTo>
                  <a:pt x="0" y="4089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213" t="0" r="-1621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14880" y="-1323404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7"/>
                </a:lnTo>
                <a:lnTo>
                  <a:pt x="0" y="29567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705760" y="3992675"/>
            <a:ext cx="6042645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b="true" sz="2700">
                <a:solidFill>
                  <a:srgbClr val="024A69"/>
                </a:solidFill>
                <a:latin typeface="Poppins Bold"/>
                <a:ea typeface="Poppins Bold"/>
                <a:cs typeface="Poppins Bold"/>
                <a:sym typeface="Poppins Bold"/>
              </a:rPr>
              <a:t>By leveraging AI-driven gesture recognition, the application will  convert sign language into text or speech instantly.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80419" y="2210938"/>
            <a:ext cx="14134461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Communication barriers between sign language users and a non-sign language users create significant challenges in everyday interactions.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8005" y="3827685"/>
            <a:ext cx="5641186" cy="212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5"/>
              </a:lnSpc>
              <a:spcBef>
                <a:spcPct val="0"/>
              </a:spcBef>
            </a:pPr>
            <a:r>
              <a:rPr lang="en-US" b="true" sz="2612">
                <a:solidFill>
                  <a:srgbClr val="024A69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project aims to develop a real-time sign language  translation application using machine learning to bridge this gap.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992" y="1095231"/>
            <a:ext cx="16409889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Bobby Jones 2"/>
                <a:ea typeface="Bobby Jones 2"/>
                <a:cs typeface="Bobby Jones 2"/>
                <a:sym typeface="Bobby Jones 2"/>
              </a:rPr>
              <a:t>problem statemets: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292346" y="-1323404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7" y="0"/>
                </a:lnTo>
                <a:lnTo>
                  <a:pt x="3071997" y="2956797"/>
                </a:lnTo>
                <a:lnTo>
                  <a:pt x="0" y="29567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028" y="2082507"/>
            <a:ext cx="2207205" cy="2207205"/>
          </a:xfrm>
          <a:custGeom>
            <a:avLst/>
            <a:gdLst/>
            <a:ahLst/>
            <a:cxnLst/>
            <a:rect r="r" b="b" t="t" l="l"/>
            <a:pathLst>
              <a:path h="2207205" w="2207205">
                <a:moveTo>
                  <a:pt x="0" y="0"/>
                </a:moveTo>
                <a:lnTo>
                  <a:pt x="2207205" y="0"/>
                </a:lnTo>
                <a:lnTo>
                  <a:pt x="2207205" y="2207205"/>
                </a:lnTo>
                <a:lnTo>
                  <a:pt x="0" y="2207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40242" y="2082507"/>
            <a:ext cx="2231025" cy="2207205"/>
          </a:xfrm>
          <a:custGeom>
            <a:avLst/>
            <a:gdLst/>
            <a:ahLst/>
            <a:cxnLst/>
            <a:rect r="r" b="b" t="t" l="l"/>
            <a:pathLst>
              <a:path h="2207205" w="2231025">
                <a:moveTo>
                  <a:pt x="0" y="0"/>
                </a:moveTo>
                <a:lnTo>
                  <a:pt x="2231025" y="0"/>
                </a:lnTo>
                <a:lnTo>
                  <a:pt x="2231025" y="2207205"/>
                </a:lnTo>
                <a:lnTo>
                  <a:pt x="0" y="2207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91" t="-7286" r="-5753" b="-1600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31645" y="2082507"/>
            <a:ext cx="2571578" cy="2134410"/>
          </a:xfrm>
          <a:custGeom>
            <a:avLst/>
            <a:gdLst/>
            <a:ahLst/>
            <a:cxnLst/>
            <a:rect r="r" b="b" t="t" l="l"/>
            <a:pathLst>
              <a:path h="2134410" w="2571578">
                <a:moveTo>
                  <a:pt x="0" y="0"/>
                </a:moveTo>
                <a:lnTo>
                  <a:pt x="2571578" y="0"/>
                </a:lnTo>
                <a:lnTo>
                  <a:pt x="2571578" y="2134410"/>
                </a:lnTo>
                <a:lnTo>
                  <a:pt x="0" y="2134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0176" y="6648319"/>
            <a:ext cx="2787963" cy="1896392"/>
          </a:xfrm>
          <a:custGeom>
            <a:avLst/>
            <a:gdLst/>
            <a:ahLst/>
            <a:cxnLst/>
            <a:rect r="r" b="b" t="t" l="l"/>
            <a:pathLst>
              <a:path h="1896392" w="2787963">
                <a:moveTo>
                  <a:pt x="0" y="0"/>
                </a:moveTo>
                <a:lnTo>
                  <a:pt x="2787963" y="0"/>
                </a:lnTo>
                <a:lnTo>
                  <a:pt x="2787963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116" r="-14513" b="-611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74970" y="6597063"/>
            <a:ext cx="2561569" cy="2007152"/>
          </a:xfrm>
          <a:custGeom>
            <a:avLst/>
            <a:gdLst/>
            <a:ahLst/>
            <a:cxnLst/>
            <a:rect r="r" b="b" t="t" l="l"/>
            <a:pathLst>
              <a:path h="2007152" w="2561569">
                <a:moveTo>
                  <a:pt x="0" y="0"/>
                </a:moveTo>
                <a:lnTo>
                  <a:pt x="2561570" y="0"/>
                </a:lnTo>
                <a:lnTo>
                  <a:pt x="2561570" y="2007152"/>
                </a:lnTo>
                <a:lnTo>
                  <a:pt x="0" y="20071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797" t="0" r="-1579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31645" y="6588815"/>
            <a:ext cx="2293185" cy="2015401"/>
          </a:xfrm>
          <a:custGeom>
            <a:avLst/>
            <a:gdLst/>
            <a:ahLst/>
            <a:cxnLst/>
            <a:rect r="r" b="b" t="t" l="l"/>
            <a:pathLst>
              <a:path h="2015401" w="2293185">
                <a:moveTo>
                  <a:pt x="0" y="0"/>
                </a:moveTo>
                <a:lnTo>
                  <a:pt x="2293185" y="0"/>
                </a:lnTo>
                <a:lnTo>
                  <a:pt x="2293185" y="2015400"/>
                </a:lnTo>
                <a:lnTo>
                  <a:pt x="0" y="20154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475" t="0" r="-28813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8295586">
            <a:off x="11961791" y="2407907"/>
            <a:ext cx="1488194" cy="13393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8295586">
            <a:off x="4647458" y="6879937"/>
            <a:ext cx="1488194" cy="133937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8295586">
            <a:off x="4520641" y="2763261"/>
            <a:ext cx="1488194" cy="133937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8295586">
            <a:off x="11961791" y="6879937"/>
            <a:ext cx="1488194" cy="133937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-1535999" y="8544711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7"/>
                </a:lnTo>
                <a:lnTo>
                  <a:pt x="0" y="29567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610600" y="-1308721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7" y="0"/>
                </a:lnTo>
                <a:lnTo>
                  <a:pt x="3071997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257840" y="-1478399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873237" y="8813765"/>
            <a:ext cx="3810000" cy="29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000" spc="88">
                <a:solidFill>
                  <a:srgbClr val="FFFFFF"/>
                </a:solidFill>
                <a:latin typeface="Wide"/>
                <a:ea typeface="Wide"/>
                <a:cs typeface="Wide"/>
                <a:sym typeface="Wide"/>
              </a:rPr>
              <a:t>deployment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752001" y="8604215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2808311" y="-23858"/>
            <a:ext cx="2129853" cy="167193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30819" y="345228"/>
            <a:ext cx="13226362" cy="68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  <a:r>
              <a:rPr lang="en-US" sz="5083" strike="noStrike" u="none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METHODOLOGY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88220" y="4428036"/>
            <a:ext cx="3810000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000" spc="88">
                <a:solidFill>
                  <a:srgbClr val="FFFFFF"/>
                </a:solidFill>
                <a:latin typeface="Wide"/>
                <a:ea typeface="Wide"/>
                <a:cs typeface="Wide"/>
                <a:sym typeface="Wide"/>
              </a:rPr>
              <a:t>Data </a:t>
            </a:r>
          </a:p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000" spc="88">
                <a:solidFill>
                  <a:srgbClr val="FFFFFF"/>
                </a:solidFill>
                <a:latin typeface="Wide"/>
                <a:ea typeface="Wide"/>
                <a:cs typeface="Wide"/>
                <a:sym typeface="Wide"/>
              </a:rPr>
              <a:t>collection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50755" y="4428036"/>
            <a:ext cx="3810000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000" spc="88">
                <a:solidFill>
                  <a:srgbClr val="FFFFFF"/>
                </a:solidFill>
                <a:latin typeface="Wide"/>
                <a:ea typeface="Wide"/>
                <a:cs typeface="Wide"/>
                <a:sym typeface="Wide"/>
              </a:rPr>
              <a:t>gesture recognition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989730" y="4428036"/>
            <a:ext cx="4156869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000" spc="88">
                <a:solidFill>
                  <a:srgbClr val="FFFFFF"/>
                </a:solidFill>
                <a:latin typeface="Wide"/>
                <a:ea typeface="Wide"/>
                <a:cs typeface="Wide"/>
                <a:sym typeface="Wide"/>
              </a:rPr>
              <a:t>model development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88220" y="8687586"/>
            <a:ext cx="3810000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000" spc="88">
                <a:solidFill>
                  <a:srgbClr val="FFFFFF"/>
                </a:solidFill>
                <a:latin typeface="Wide"/>
                <a:ea typeface="Wide"/>
                <a:cs typeface="Wide"/>
                <a:sym typeface="Wide"/>
              </a:rPr>
              <a:t>display output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50755" y="8747090"/>
            <a:ext cx="3810000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000" spc="88">
                <a:solidFill>
                  <a:srgbClr val="FFFFFF"/>
                </a:solidFill>
                <a:latin typeface="Wide"/>
                <a:ea typeface="Wide"/>
                <a:cs typeface="Wide"/>
                <a:sym typeface="Wide"/>
              </a:rPr>
              <a:t>user </a:t>
            </a:r>
          </a:p>
          <a:p>
            <a:pPr algn="ctr" marL="0" indent="0" lvl="0">
              <a:lnSpc>
                <a:spcPts val="2300"/>
              </a:lnSpc>
              <a:spcBef>
                <a:spcPct val="0"/>
              </a:spcBef>
            </a:pPr>
            <a:r>
              <a:rPr lang="en-US" sz="2000" spc="88">
                <a:solidFill>
                  <a:srgbClr val="FFFFFF"/>
                </a:solidFill>
                <a:latin typeface="Wide"/>
                <a:ea typeface="Wide"/>
                <a:cs typeface="Wide"/>
                <a:sym typeface="Wide"/>
              </a:rPr>
              <a:t>interface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0119"/>
            <a:ext cx="4924820" cy="10206881"/>
          </a:xfrm>
          <a:custGeom>
            <a:avLst/>
            <a:gdLst/>
            <a:ahLst/>
            <a:cxnLst/>
            <a:rect r="r" b="b" t="t" l="l"/>
            <a:pathLst>
              <a:path h="10206881" w="4924820">
                <a:moveTo>
                  <a:pt x="0" y="0"/>
                </a:moveTo>
                <a:lnTo>
                  <a:pt x="4924820" y="0"/>
                </a:lnTo>
                <a:lnTo>
                  <a:pt x="4924820" y="10206881"/>
                </a:lnTo>
                <a:lnTo>
                  <a:pt x="0" y="10206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736676" y="345228"/>
            <a:ext cx="13226362" cy="68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68"/>
              </a:lnSpc>
              <a:spcBef>
                <a:spcPct val="0"/>
              </a:spcBef>
            </a:pPr>
            <a:r>
              <a:rPr lang="en-US" sz="5083">
                <a:solidFill>
                  <a:srgbClr val="5CE1E6"/>
                </a:solidFill>
                <a:latin typeface="Astron"/>
                <a:ea typeface="Astron"/>
                <a:cs typeface="Astron"/>
                <a:sym typeface="Astron"/>
              </a:rPr>
              <a:t>SOFTWARE USED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295586">
            <a:off x="4993650" y="1691256"/>
            <a:ext cx="1488194" cy="13393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738818" y="2108213"/>
            <a:ext cx="599389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Python: Programming Language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295586">
            <a:off x="4993650" y="3679187"/>
            <a:ext cx="1488194" cy="13393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295586">
            <a:off x="4993650" y="4674274"/>
            <a:ext cx="1488194" cy="133937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295586">
            <a:off x="4993650" y="5648364"/>
            <a:ext cx="1488194" cy="13393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295586">
            <a:off x="4993650" y="2686343"/>
            <a:ext cx="1488194" cy="133937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738818" y="3084546"/>
            <a:ext cx="599389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Mediapipe: Hand tracking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8818" y="4061177"/>
            <a:ext cx="599389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OpenCV: Video 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38818" y="4999450"/>
            <a:ext cx="6317520" cy="46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8"/>
              </a:lnSpc>
              <a:spcBef>
                <a:spcPct val="0"/>
              </a:spcBef>
            </a:pPr>
            <a:r>
              <a:rPr lang="en-US" sz="2756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TenserFlow / Keras : Model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38818" y="5909406"/>
            <a:ext cx="599389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Numpy/ Pandas: Data handling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295586">
            <a:off x="4993650" y="7593526"/>
            <a:ext cx="1488194" cy="133937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295586">
            <a:off x="4993650" y="6643451"/>
            <a:ext cx="1488194" cy="133937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8295586">
            <a:off x="4993650" y="8633625"/>
            <a:ext cx="1488194" cy="1339375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738818" y="6952712"/>
            <a:ext cx="599389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Matplotlib: Visualization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38818" y="7929343"/>
            <a:ext cx="6736054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TensorFlow Lite: Mobile deployment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8818" y="8989060"/>
            <a:ext cx="749882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laypen Sans"/>
                <a:ea typeface="Playpen Sans"/>
                <a:cs typeface="Playpen Sans"/>
                <a:sym typeface="Playpen Sans"/>
              </a:rPr>
              <a:t>Jupyter Notebook: Development network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59131" y="8451011"/>
            <a:ext cx="2931669" cy="48938"/>
            <a:chOff x="0" y="0"/>
            <a:chExt cx="772127" cy="128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2127" cy="12889"/>
            </a:xfrm>
            <a:custGeom>
              <a:avLst/>
              <a:gdLst/>
              <a:ahLst/>
              <a:cxnLst/>
              <a:rect r="r" b="b" t="t" l="l"/>
              <a:pathLst>
                <a:path h="12889" w="772127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093691" y="693033"/>
            <a:ext cx="807124" cy="8071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93691" y="1907426"/>
            <a:ext cx="807124" cy="80712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93691" y="3012018"/>
            <a:ext cx="807124" cy="8071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93691" y="4228717"/>
            <a:ext cx="807124" cy="80712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130307" y="351179"/>
            <a:ext cx="6609634" cy="9369326"/>
          </a:xfrm>
          <a:custGeom>
            <a:avLst/>
            <a:gdLst/>
            <a:ahLst/>
            <a:cxnLst/>
            <a:rect r="r" b="b" t="t" l="l"/>
            <a:pathLst>
              <a:path h="9369326" w="6609634">
                <a:moveTo>
                  <a:pt x="0" y="0"/>
                </a:moveTo>
                <a:lnTo>
                  <a:pt x="6609634" y="0"/>
                </a:lnTo>
                <a:lnTo>
                  <a:pt x="6609634" y="9369326"/>
                </a:lnTo>
                <a:lnTo>
                  <a:pt x="0" y="9369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02445" y="1500158"/>
            <a:ext cx="7653950" cy="5524760"/>
          </a:xfrm>
          <a:custGeom>
            <a:avLst/>
            <a:gdLst/>
            <a:ahLst/>
            <a:cxnLst/>
            <a:rect r="r" b="b" t="t" l="l"/>
            <a:pathLst>
              <a:path h="5524760" w="7653950">
                <a:moveTo>
                  <a:pt x="0" y="0"/>
                </a:moveTo>
                <a:lnTo>
                  <a:pt x="7653950" y="0"/>
                </a:lnTo>
                <a:lnTo>
                  <a:pt x="7653950" y="5524760"/>
                </a:lnTo>
                <a:lnTo>
                  <a:pt x="0" y="5524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092572" y="5445417"/>
            <a:ext cx="807124" cy="8071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093691" y="6662116"/>
            <a:ext cx="807124" cy="8071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093691" y="7878816"/>
            <a:ext cx="807124" cy="80712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092572" y="9095515"/>
            <a:ext cx="807124" cy="80712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6752001" y="8427081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7"/>
                </a:lnTo>
                <a:lnTo>
                  <a:pt x="0" y="2956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-1362896" y="-1456640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7" y="0"/>
                </a:lnTo>
                <a:lnTo>
                  <a:pt x="3071997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126528" y="7899345"/>
            <a:ext cx="1795411" cy="2307188"/>
          </a:xfrm>
          <a:custGeom>
            <a:avLst/>
            <a:gdLst/>
            <a:ahLst/>
            <a:cxnLst/>
            <a:rect r="r" b="b" t="t" l="l"/>
            <a:pathLst>
              <a:path h="2307188" w="1795411">
                <a:moveTo>
                  <a:pt x="0" y="0"/>
                </a:moveTo>
                <a:lnTo>
                  <a:pt x="1795411" y="0"/>
                </a:lnTo>
                <a:lnTo>
                  <a:pt x="1795411" y="2307187"/>
                </a:lnTo>
                <a:lnTo>
                  <a:pt x="0" y="23071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752001" y="8884874"/>
            <a:ext cx="2352980" cy="2041210"/>
          </a:xfrm>
          <a:custGeom>
            <a:avLst/>
            <a:gdLst/>
            <a:ahLst/>
            <a:cxnLst/>
            <a:rect r="r" b="b" t="t" l="l"/>
            <a:pathLst>
              <a:path h="2041210" w="2352980">
                <a:moveTo>
                  <a:pt x="0" y="0"/>
                </a:moveTo>
                <a:lnTo>
                  <a:pt x="2352981" y="0"/>
                </a:lnTo>
                <a:lnTo>
                  <a:pt x="2352981" y="2041211"/>
                </a:lnTo>
                <a:lnTo>
                  <a:pt x="0" y="20412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-797026" y="-327572"/>
            <a:ext cx="2352980" cy="2041210"/>
          </a:xfrm>
          <a:custGeom>
            <a:avLst/>
            <a:gdLst/>
            <a:ahLst/>
            <a:cxnLst/>
            <a:rect r="r" b="b" t="t" l="l"/>
            <a:pathLst>
              <a:path h="2041210" w="2352980">
                <a:moveTo>
                  <a:pt x="0" y="0"/>
                </a:moveTo>
                <a:lnTo>
                  <a:pt x="2352981" y="0"/>
                </a:lnTo>
                <a:lnTo>
                  <a:pt x="2352981" y="2041210"/>
                </a:lnTo>
                <a:lnTo>
                  <a:pt x="0" y="2041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6563450" y="-133785"/>
            <a:ext cx="2352980" cy="2041210"/>
          </a:xfrm>
          <a:custGeom>
            <a:avLst/>
            <a:gdLst/>
            <a:ahLst/>
            <a:cxnLst/>
            <a:rect r="r" b="b" t="t" l="l"/>
            <a:pathLst>
              <a:path h="2041210" w="2352980">
                <a:moveTo>
                  <a:pt x="0" y="0"/>
                </a:moveTo>
                <a:lnTo>
                  <a:pt x="2352981" y="0"/>
                </a:lnTo>
                <a:lnTo>
                  <a:pt x="2352981" y="2041211"/>
                </a:lnTo>
                <a:lnTo>
                  <a:pt x="0" y="20412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-797026" y="9052938"/>
            <a:ext cx="2352980" cy="2041210"/>
          </a:xfrm>
          <a:custGeom>
            <a:avLst/>
            <a:gdLst/>
            <a:ahLst/>
            <a:cxnLst/>
            <a:rect r="r" b="b" t="t" l="l"/>
            <a:pathLst>
              <a:path h="2041210" w="2352980">
                <a:moveTo>
                  <a:pt x="0" y="0"/>
                </a:moveTo>
                <a:lnTo>
                  <a:pt x="2352981" y="0"/>
                </a:lnTo>
                <a:lnTo>
                  <a:pt x="2352981" y="2041211"/>
                </a:lnTo>
                <a:lnTo>
                  <a:pt x="0" y="20412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563450" y="-1456640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8"/>
                </a:lnTo>
                <a:lnTo>
                  <a:pt x="0" y="2956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-1535999" y="8595145"/>
            <a:ext cx="3071997" cy="2956797"/>
          </a:xfrm>
          <a:custGeom>
            <a:avLst/>
            <a:gdLst/>
            <a:ahLst/>
            <a:cxnLst/>
            <a:rect r="r" b="b" t="t" l="l"/>
            <a:pathLst>
              <a:path h="2956797" w="3071997">
                <a:moveTo>
                  <a:pt x="0" y="0"/>
                </a:moveTo>
                <a:lnTo>
                  <a:pt x="3071998" y="0"/>
                </a:lnTo>
                <a:lnTo>
                  <a:pt x="3071998" y="2956797"/>
                </a:lnTo>
                <a:lnTo>
                  <a:pt x="0" y="2956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160571" y="7641780"/>
            <a:ext cx="6537699" cy="99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Expected outcomes: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21187" y="891777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130307" y="815003"/>
            <a:ext cx="599389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Accurate Sign Language  Recognition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220069" y="2051269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220069" y="3179735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21187" y="4371592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249922" y="9294259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249922" y="8077560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49922" y="6859579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249922" y="5644161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130307" y="2058258"/>
            <a:ext cx="599389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Seamless Text &amp; Speech Recognition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130307" y="3131823"/>
            <a:ext cx="599389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User-Friendly Interface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130307" y="4294818"/>
            <a:ext cx="599389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Multi-Language Support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130307" y="5596249"/>
            <a:ext cx="599389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Robust Machine Learning Model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130307" y="6901809"/>
            <a:ext cx="599389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Time Processing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130307" y="7978770"/>
            <a:ext cx="599389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Hardware Compatibility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130307" y="9201150"/>
            <a:ext cx="599389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Scalability &amp; Future Enhacements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DAGenexkQqk</dc:identifier>
  <dcterms:modified xsi:type="dcterms:W3CDTF">2011-08-01T06:04:30Z</dcterms:modified>
  <cp:revision>1</cp:revision>
  <dc:title>my study plan</dc:title>
</cp:coreProperties>
</file>